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7" r:id="rId8"/>
    <p:sldId id="258" r:id="rId9"/>
    <p:sldId id="274" r:id="rId10"/>
    <p:sldId id="261" r:id="rId11"/>
    <p:sldId id="262" r:id="rId12"/>
    <p:sldId id="273" r:id="rId13"/>
    <p:sldId id="260" r:id="rId14"/>
    <p:sldId id="269" r:id="rId15"/>
    <p:sldId id="270" r:id="rId16"/>
    <p:sldId id="266" r:id="rId17"/>
    <p:sldId id="267" r:id="rId1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1D363D-C329-C956-E8C1-698919684BD8}" v="2" dt="2025-03-02T23:03:46.7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23" autoAdjust="0"/>
    <p:restoredTop sz="94660"/>
  </p:normalViewPr>
  <p:slideViewPr>
    <p:cSldViewPr>
      <p:cViewPr varScale="1">
        <p:scale>
          <a:sx n="107" d="100"/>
          <a:sy n="107" d="100"/>
        </p:scale>
        <p:origin x="16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B1D363D-C329-C956-E8C1-698919684BD8}"/>
    <pc:docChg chg="modSld">
      <pc:chgData name="" userId="" providerId="" clId="Web-{AB1D363D-C329-C956-E8C1-698919684BD8}" dt="2025-03-02T23:03:46.741" v="1" actId="20577"/>
      <pc:docMkLst>
        <pc:docMk/>
      </pc:docMkLst>
      <pc:sldChg chg="modSp">
        <pc:chgData name="" userId="" providerId="" clId="Web-{AB1D363D-C329-C956-E8C1-698919684BD8}" dt="2025-03-02T23:03:46.741" v="1" actId="20577"/>
        <pc:sldMkLst>
          <pc:docMk/>
          <pc:sldMk cId="0" sldId="256"/>
        </pc:sldMkLst>
        <pc:spChg chg="mod">
          <ac:chgData name="" userId="" providerId="" clId="Web-{AB1D363D-C329-C956-E8C1-698919684BD8}" dt="2025-03-02T23:03:46.741" v="1" actId="20577"/>
          <ac:spMkLst>
            <pc:docMk/>
            <pc:sldMk cId="0" sldId="256"/>
            <ac:spMk id="4098" creationId="{2D106B33-7A74-0675-6472-0D89CBD29C15}"/>
          </ac:spMkLst>
        </pc:spChg>
      </pc:sldChg>
    </pc:docChg>
  </pc:docChgLst>
  <pc:docChgLst>
    <pc:chgData name="Anderson, Rebecca" userId="855d3c55-4059-4d53-8d53-3a6a44309d60" providerId="ADAL" clId="{0F28438D-4BE5-43C0-B80A-5FA7D10A8F2B}"/>
    <pc:docChg chg="delSld modSld">
      <pc:chgData name="Anderson, Rebecca" userId="855d3c55-4059-4d53-8d53-3a6a44309d60" providerId="ADAL" clId="{0F28438D-4BE5-43C0-B80A-5FA7D10A8F2B}" dt="2025-02-24T02:37:58.191" v="94" actId="20577"/>
      <pc:docMkLst>
        <pc:docMk/>
      </pc:docMkLst>
      <pc:sldChg chg="modSp mod">
        <pc:chgData name="Anderson, Rebecca" userId="855d3c55-4059-4d53-8d53-3a6a44309d60" providerId="ADAL" clId="{0F28438D-4BE5-43C0-B80A-5FA7D10A8F2B}" dt="2025-02-24T02:35:33.520" v="56" actId="20577"/>
        <pc:sldMkLst>
          <pc:docMk/>
          <pc:sldMk cId="0" sldId="256"/>
        </pc:sldMkLst>
        <pc:spChg chg="mod">
          <ac:chgData name="Anderson, Rebecca" userId="855d3c55-4059-4d53-8d53-3a6a44309d60" providerId="ADAL" clId="{0F28438D-4BE5-43C0-B80A-5FA7D10A8F2B}" dt="2025-02-24T02:35:25.650" v="34" actId="20577"/>
          <ac:spMkLst>
            <pc:docMk/>
            <pc:sldMk cId="0" sldId="256"/>
            <ac:spMk id="4098" creationId="{2D106B33-7A74-0675-6472-0D89CBD29C15}"/>
          </ac:spMkLst>
        </pc:spChg>
        <pc:spChg chg="mod">
          <ac:chgData name="Anderson, Rebecca" userId="855d3c55-4059-4d53-8d53-3a6a44309d60" providerId="ADAL" clId="{0F28438D-4BE5-43C0-B80A-5FA7D10A8F2B}" dt="2025-02-24T02:35:33.520" v="56" actId="20577"/>
          <ac:spMkLst>
            <pc:docMk/>
            <pc:sldMk cId="0" sldId="256"/>
            <ac:spMk id="4099" creationId="{B8C63640-95B5-3784-7FAE-53FCAF36DA61}"/>
          </ac:spMkLst>
        </pc:spChg>
      </pc:sldChg>
      <pc:sldChg chg="modSp mod">
        <pc:chgData name="Anderson, Rebecca" userId="855d3c55-4059-4d53-8d53-3a6a44309d60" providerId="ADAL" clId="{0F28438D-4BE5-43C0-B80A-5FA7D10A8F2B}" dt="2025-02-24T02:36:09.511" v="80" actId="20577"/>
        <pc:sldMkLst>
          <pc:docMk/>
          <pc:sldMk cId="0" sldId="258"/>
        </pc:sldMkLst>
        <pc:spChg chg="mod">
          <ac:chgData name="Anderson, Rebecca" userId="855d3c55-4059-4d53-8d53-3a6a44309d60" providerId="ADAL" clId="{0F28438D-4BE5-43C0-B80A-5FA7D10A8F2B}" dt="2025-02-24T02:36:09.511" v="80" actId="20577"/>
          <ac:spMkLst>
            <pc:docMk/>
            <pc:sldMk cId="0" sldId="258"/>
            <ac:spMk id="6147" creationId="{955495DA-2BC0-6C96-ED9F-F69E0DAF13F9}"/>
          </ac:spMkLst>
        </pc:spChg>
      </pc:sldChg>
      <pc:sldChg chg="del">
        <pc:chgData name="Anderson, Rebecca" userId="855d3c55-4059-4d53-8d53-3a6a44309d60" providerId="ADAL" clId="{0F28438D-4BE5-43C0-B80A-5FA7D10A8F2B}" dt="2025-02-24T02:37:34.403" v="81" actId="47"/>
        <pc:sldMkLst>
          <pc:docMk/>
          <pc:sldMk cId="0" sldId="259"/>
        </pc:sldMkLst>
      </pc:sldChg>
      <pc:sldChg chg="modSp mod">
        <pc:chgData name="Anderson, Rebecca" userId="855d3c55-4059-4d53-8d53-3a6a44309d60" providerId="ADAL" clId="{0F28438D-4BE5-43C0-B80A-5FA7D10A8F2B}" dt="2025-02-24T02:37:58.191" v="94" actId="20577"/>
        <pc:sldMkLst>
          <pc:docMk/>
          <pc:sldMk cId="0" sldId="261"/>
        </pc:sldMkLst>
        <pc:spChg chg="mod">
          <ac:chgData name="Anderson, Rebecca" userId="855d3c55-4059-4d53-8d53-3a6a44309d60" providerId="ADAL" clId="{0F28438D-4BE5-43C0-B80A-5FA7D10A8F2B}" dt="2025-02-24T02:37:58.191" v="94" actId="20577"/>
          <ac:spMkLst>
            <pc:docMk/>
            <pc:sldMk cId="0" sldId="261"/>
            <ac:spMk id="9219" creationId="{73779D8E-7254-A3B1-0263-C7E866931D1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26DB92-4D04-1EB4-3B8A-BBB192F596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B5B488-1276-DA66-3DAE-3001F4E8A0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906A42-8004-4772-A3E1-88991CEFE374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74EC5-CDAD-35B2-6CD5-4C9A9B3D80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DA0243-1BD3-767F-4326-BA714B5E8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72AA2DE-88A8-425A-8E33-4843B4231135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9ABB024-357E-62EC-2283-FFE52A6168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F32F76-9260-5894-A82F-C481148207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27EE962-89B2-4BE5-B388-4B7325F29C20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EA89568-ED00-C0DA-80C4-53B590DD25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NZ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71B41E-3581-AAF6-FA8F-B340E7A686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NZ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263E8-8B5B-8FDE-950D-AE2768D876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BE0A-11A6-5BF4-CC49-73CE26A9FC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0AE86FB-11C9-4A5D-A302-DD544467170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FF44F-748E-2C29-0E62-11DD13C24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F8F03-5569-427B-AF22-C7F47510E0B9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6582E-A4BB-2E33-EFD3-93BAB5B1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D810C-8C95-88A6-C257-0CA15FD62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B8AB3-0D6A-45E3-B1F9-278100AD2409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6148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BB0FB-36FD-2498-FDDF-EEC732719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ADFC7-F41D-4934-9F34-29AAF5E670E6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C7201-F9B2-9C54-583C-1EF1487C7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05461-51B4-753E-6C8B-267A86508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E6425-F1BB-4232-809B-8A252EB8DB0F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21878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88304-EEFF-ECB1-3D53-5166C2E8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31F9B-AE88-43C8-A23F-76E24DA4040C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83E6C-5772-051B-D7F1-1DA50FD36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1E4E8-4206-05E8-4D0D-5771329E3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39E08-BDDA-49B6-99AC-52DDE64A7BDB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415271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00580-4EF9-099F-975F-EC5E93D7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C4A3-F3F4-47F8-B13F-0409300968E3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DC673-CC28-E226-C448-BA7D0C66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BF461-9866-99D8-F7CF-3E25AC32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CE8BD-74C1-4871-82A6-A9A41BC2FE9C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285655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57E02-2FBA-7C26-936B-C6AD3AAE4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ED9CF-289E-414C-B857-21D4D4E766EB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A1389-E40A-FDFD-3D43-08AD27EE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A8161-88D3-489E-A353-D48486976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15AEE-89AA-482B-BCA2-6488C6FC7F39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299749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A35DD6F-BF22-D4CB-3867-5CD6C403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842B4-3B60-4C2C-B418-B0792EE858DA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0E06881-D959-15A9-115F-FEB3A153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7D92A9-8013-61AC-E22B-861A55770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1397-9268-4D6F-A283-35D4D0E6D7BD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94251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16D02B-DA0C-F1C7-D73D-7487FC98E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307D2-5717-4900-BB39-A966A59AA757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77D2EF2-2D4A-1E65-C54D-C2DC4903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467B483-582C-284E-B141-6A61C112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3D7F-92E9-41FD-A8B6-829D0F17BFA2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5136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5818D3-019E-1FEB-B70B-C6671BFEC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3580-528D-4B4B-9A0B-3333D66DB43B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84F7C6E-34BA-A5B7-75C9-70FD53F23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C7FF770-EDAA-B04D-4A5B-B34D2636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B8020-825D-4958-A394-14CAA0D882D9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41019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0343000-BB06-4AD9-26DE-30D864CE6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1082E-6AC6-405C-A8D3-FC32CD61BB40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51B613C-8E22-BCB6-191F-C5ABAF17E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76B484-0964-700B-F1C0-475F49FBF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6A31F-848D-4354-BA86-6BC32FDB415A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01612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9518FB1-C891-F8E7-17BA-5CAB9A5B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A228C-10C7-4159-91B8-2AAF6B3E293B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387169-4A93-220E-F078-59513DFF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8E39EC-2110-C100-2177-A36D1BA34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00A7B-58D0-4D7E-8675-0A4F68B97171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73521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C359C7-1331-A951-CA25-A90A3657A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97707-F0EE-40FD-A719-2F2D08FF2F3F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8B9168-7ACD-56DC-DFA0-3AB8EB1CD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03F2705-D704-331A-B95B-485B75D7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C1675-AB6A-414C-B894-F2BA73B5E982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56299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A292FD0-4943-CA83-79CC-12E14B5CA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NZ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0427F35-881A-E342-E0DA-917677E12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NZ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5EF8B-7951-9BC4-930F-4CD2C337A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7F1E9-3CD6-4D19-B5D4-7AE6C65034DD}" type="datetimeFigureOut">
              <a:rPr lang="en-NZ"/>
              <a:pPr>
                <a:defRPr/>
              </a:pPr>
              <a:t>2/03/2025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25F72-370A-4C61-38AF-B58E6A1D6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F548D-8BFC-9A43-1290-38E336301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348711C-E75C-42BA-837D-FBA3ADCB390E}" type="slidenum">
              <a:rPr lang="en-NZ" altLang="en-US"/>
              <a:pPr>
                <a:defRPr/>
              </a:pPr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2D106B33-7A74-0675-6472-0D89CBD29C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2187575"/>
          </a:xfrm>
        </p:spPr>
        <p:txBody>
          <a:bodyPr/>
          <a:lstStyle/>
          <a:p>
            <a:pPr eaLnBrk="1" hangingPunct="1"/>
            <a:r>
              <a:rPr lang="en-NZ" altLang="en-US" dirty="0">
                <a:solidFill>
                  <a:srgbClr val="C00000"/>
                </a:solidFill>
              </a:rPr>
              <a:t>[Representative Body] </a:t>
            </a:r>
            <a:br>
              <a:rPr lang="en-NZ" altLang="en-US" dirty="0">
                <a:solidFill>
                  <a:srgbClr val="C00000"/>
                </a:solidFill>
              </a:rPr>
            </a:br>
            <a:r>
              <a:rPr lang="en-NZ" altLang="en-US" b="1">
                <a:solidFill>
                  <a:srgbClr val="C00000"/>
                </a:solidFill>
              </a:rPr>
              <a:t>Mandate Information for </a:t>
            </a:r>
            <a:r>
              <a:rPr lang="en-NZ" altLang="en-US" b="1" dirty="0">
                <a:solidFill>
                  <a:srgbClr val="C00000"/>
                </a:solidFill>
              </a:rPr>
              <a:t>Treaty Settlement Negotiations</a:t>
            </a: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B8C63640-95B5-3784-7FAE-53FCAF36DA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92600"/>
            <a:ext cx="6400800" cy="1346200"/>
          </a:xfrm>
        </p:spPr>
        <p:txBody>
          <a:bodyPr/>
          <a:lstStyle/>
          <a:p>
            <a:pPr eaLnBrk="1" hangingPunct="1"/>
            <a:r>
              <a:rPr lang="en-NZ" altLang="en-US" dirty="0">
                <a:solidFill>
                  <a:schemeClr val="tx1"/>
                </a:solidFill>
              </a:rPr>
              <a:t>Mandate information hui </a:t>
            </a:r>
          </a:p>
          <a:p>
            <a:pPr eaLnBrk="1" hangingPunct="1"/>
            <a:r>
              <a:rPr lang="en-NZ" altLang="en-US" dirty="0">
                <a:solidFill>
                  <a:schemeClr val="tx1"/>
                </a:solidFill>
              </a:rPr>
              <a:t>[date] to [date] 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9F013A39-4285-6AF6-5566-A17919143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b="1">
                <a:solidFill>
                  <a:srgbClr val="C00000"/>
                </a:solidFill>
              </a:rPr>
              <a:t>Questions?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2C2FB00-769B-D9B8-B2FF-0FABB08FA2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NZ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13B99426-4659-CDCB-301D-24ECAB2F7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en-US" b="1">
                <a:solidFill>
                  <a:srgbClr val="C00000"/>
                </a:solidFill>
              </a:rPr>
            </a:br>
            <a:r>
              <a:rPr lang="en-US" altLang="en-US" b="1">
                <a:solidFill>
                  <a:srgbClr val="C00000"/>
                </a:solidFill>
              </a:rPr>
              <a:t>Voting: Mandate</a:t>
            </a:r>
            <a:r>
              <a:rPr lang="en-US" altLang="en-US">
                <a:solidFill>
                  <a:srgbClr val="C00000"/>
                </a:solidFill>
              </a:rPr>
              <a:t> </a:t>
            </a:r>
            <a:r>
              <a:rPr lang="en-US" altLang="en-US" b="1">
                <a:solidFill>
                  <a:srgbClr val="C00000"/>
                </a:solidFill>
              </a:rPr>
              <a:t>Resolution</a:t>
            </a:r>
            <a:br>
              <a:rPr lang="en-US" altLang="en-US" b="1"/>
            </a:br>
            <a:endParaRPr lang="en-NZ" altLang="en-US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D7FE7-7742-FA3E-ADFE-E2612CE6D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Vote is by [show of hands/secret ballot/postal vote] for all members of the claimant community over 18 years of age on the following resolution: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NZ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NZ" i="1" dirty="0"/>
              <a:t>“I support the mandate of the [representative body] to represent the [Hapū grouping] in negotiations with the Crown for the comprehensive settlement of all the historical Treaty claims of [Hapū grouping].”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20C8F1D-0100-0B68-0B49-AFC8211D9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Mihi Whakamutunga</a:t>
            </a:r>
            <a:endParaRPr lang="en-NZ" altLang="en-US" b="1">
              <a:solidFill>
                <a:srgbClr val="C00000"/>
              </a:solidFill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D4BFAF1C-D559-283E-8E03-EEC37B98F1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NZ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90AFE7F-9736-8E1A-C64B-167B408F2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b="1">
                <a:solidFill>
                  <a:srgbClr val="C00000"/>
                </a:solidFill>
              </a:rPr>
              <a:t>Agenda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B6D50ADD-7C73-6A64-3837-21D3A3A6D3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en-NZ" altLang="en-US" sz="2400" i="1"/>
              <a:t>Karakia Whakawātea</a:t>
            </a:r>
            <a:endParaRPr lang="en-NZ" altLang="en-US" sz="2400"/>
          </a:p>
          <a:p>
            <a:pPr eaLnBrk="1" hangingPunct="1"/>
            <a:r>
              <a:rPr lang="en-NZ" altLang="en-US" sz="2400"/>
              <a:t>Purpose of mandate hui</a:t>
            </a:r>
          </a:p>
          <a:p>
            <a:pPr eaLnBrk="1" hangingPunct="1"/>
            <a:r>
              <a:rPr lang="en-US" altLang="en-US" sz="2400"/>
              <a:t>Crown settlement policy </a:t>
            </a:r>
          </a:p>
          <a:p>
            <a:pPr eaLnBrk="1" hangingPunct="1"/>
            <a:r>
              <a:rPr lang="en-US" altLang="en-US" sz="2400"/>
              <a:t>The [Hapū Grouping] Claimant Definition and Wai claims</a:t>
            </a:r>
          </a:p>
          <a:p>
            <a:pPr eaLnBrk="1" hangingPunct="1"/>
            <a:r>
              <a:rPr lang="en-US" altLang="en-US" sz="2400"/>
              <a:t>The [Representative body] Structure and Accountability</a:t>
            </a:r>
          </a:p>
          <a:p>
            <a:pPr eaLnBrk="1" hangingPunct="1"/>
            <a:r>
              <a:rPr lang="en-US" altLang="en-US" sz="2400"/>
              <a:t>The mandate process </a:t>
            </a:r>
          </a:p>
          <a:p>
            <a:pPr eaLnBrk="1" hangingPunct="1"/>
            <a:r>
              <a:rPr lang="en-US" altLang="en-US" sz="2400"/>
              <a:t>Questions and Answers </a:t>
            </a:r>
          </a:p>
          <a:p>
            <a:pPr eaLnBrk="1" hangingPunct="1"/>
            <a:r>
              <a:rPr lang="en-US" altLang="en-US" sz="2400" b="1"/>
              <a:t>Voting: Mandate</a:t>
            </a:r>
            <a:r>
              <a:rPr lang="en-US" altLang="en-US" sz="2400"/>
              <a:t> </a:t>
            </a:r>
            <a:r>
              <a:rPr lang="en-US" altLang="en-US" sz="2400" b="1"/>
              <a:t>Resolution</a:t>
            </a:r>
          </a:p>
          <a:p>
            <a:pPr eaLnBrk="1" hangingPunct="1"/>
            <a:r>
              <a:rPr lang="en-US" altLang="en-US" sz="2400" i="1"/>
              <a:t>Mihi Whakamutunga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 sz="2400">
              <a:solidFill>
                <a:srgbClr val="000000"/>
              </a:solidFill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NZ" altLang="en-US" b="1">
                <a:solidFill>
                  <a:srgbClr val="C00000"/>
                </a:solidFill>
              </a:rPr>
              <a:t>Karakia Whakawātea</a:t>
            </a:r>
            <a:endParaRPr lang="en-US" altLang="en-US"/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NZ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498EF8D-A6A5-EC37-AF1A-2B70A8DD2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b="1">
                <a:solidFill>
                  <a:srgbClr val="C00000"/>
                </a:solidFill>
              </a:rPr>
              <a:t>Purpose of mandate hui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55495DA-2BC0-6C96-ED9F-F69E0DAF13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931150" cy="4525963"/>
          </a:xfrm>
        </p:spPr>
        <p:txBody>
          <a:bodyPr/>
          <a:lstStyle/>
          <a:p>
            <a:pPr lvl="1" indent="-457200" algn="just" eaLnBrk="1" hangingPunct="1">
              <a:buFont typeface="Wingdings" panose="05000000000000000000" pitchFamily="2" charset="2"/>
              <a:buChar char="§"/>
            </a:pPr>
            <a:r>
              <a:rPr lang="en-US" altLang="en-US" sz="2400" dirty="0"/>
              <a:t>To provide information about: </a:t>
            </a:r>
          </a:p>
          <a:p>
            <a:pPr lvl="1" indent="-457200" algn="just" eaLnBrk="1" hangingPunct="1"/>
            <a:r>
              <a:rPr lang="en-US" altLang="en-US" sz="2400" dirty="0"/>
              <a:t>Crown settlement policy </a:t>
            </a:r>
          </a:p>
          <a:p>
            <a:pPr lvl="1" indent="-457200" algn="just" eaLnBrk="1" hangingPunct="1"/>
            <a:r>
              <a:rPr lang="en-US" altLang="en-US" sz="2400" dirty="0"/>
              <a:t>the [Representative body]</a:t>
            </a:r>
            <a:endParaRPr lang="en-NZ" altLang="en-US" sz="2400" dirty="0"/>
          </a:p>
          <a:p>
            <a:pPr lvl="1" indent="-457200" algn="just" eaLnBrk="1" hangingPunct="1"/>
            <a:r>
              <a:rPr lang="en-NZ" altLang="en-US" sz="2400" dirty="0"/>
              <a:t>the mandate process</a:t>
            </a:r>
          </a:p>
          <a:p>
            <a:pPr lvl="1" indent="-457200" algn="just" eaLnBrk="1" hangingPunct="1"/>
            <a:endParaRPr lang="en-NZ" altLang="en-US" sz="2400" dirty="0"/>
          </a:p>
          <a:p>
            <a:pPr lvl="1" indent="-457200" algn="just" eaLnBrk="1" hangingPunct="1">
              <a:buFont typeface="Wingdings" panose="05000000000000000000" pitchFamily="2" charset="2"/>
              <a:buChar char="§"/>
            </a:pPr>
            <a:r>
              <a:rPr lang="en-NZ" altLang="en-US" sz="2400" dirty="0"/>
              <a:t>For the claimant community to</a:t>
            </a:r>
            <a:r>
              <a:rPr lang="en-NZ" altLang="en-US" sz="2400" b="1" dirty="0"/>
              <a:t> vote </a:t>
            </a:r>
            <a:r>
              <a:rPr lang="en-NZ" altLang="en-US" sz="2400" dirty="0"/>
              <a:t>on whether the [Representative body] will represent [Hapū grouping] in negotiations with the Crown for the comprehensive settlement of all the historical Treaty claims of </a:t>
            </a:r>
            <a:r>
              <a:rPr lang="en-US" altLang="en-US" sz="2400" dirty="0"/>
              <a:t>[Hapū grouping]</a:t>
            </a:r>
            <a:r>
              <a:rPr lang="en-NZ" altLang="en-US" sz="2400" dirty="0"/>
              <a:t>.</a:t>
            </a:r>
          </a:p>
          <a:p>
            <a:pPr eaLnBrk="1" hangingPunct="1"/>
            <a:endParaRPr lang="en-NZ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72B7E1A-7C03-3915-F345-B1AA91D18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sz="3600" b="1">
                <a:solidFill>
                  <a:srgbClr val="C00000"/>
                </a:solidFill>
              </a:rPr>
              <a:t>Crown settlement policy</a:t>
            </a:r>
            <a:endParaRPr lang="en-NZ" alt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C8C45-0573-6CF8-B5A6-77FF90F0A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149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1400" dirty="0"/>
              <a:t> </a:t>
            </a:r>
            <a:r>
              <a:rPr lang="en-GB" sz="1900" dirty="0"/>
              <a:t>The Crown’s policy for Treaty of Waitangi settlements include</a:t>
            </a:r>
            <a:r>
              <a:rPr lang="en-GB" sz="1500" dirty="0"/>
              <a:t>:</a:t>
            </a:r>
            <a:endParaRPr lang="en-NZ" sz="15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NZ" sz="1500" dirty="0"/>
          </a:p>
          <a:p>
            <a:pPr>
              <a:defRPr/>
            </a:pPr>
            <a:r>
              <a:rPr lang="en-GB" sz="2200" dirty="0"/>
              <a:t>The Crown usually negotiates comprehensive Treaty settlements with what they call “Large Natural Groups”. </a:t>
            </a:r>
          </a:p>
          <a:p>
            <a:pPr>
              <a:defRPr/>
            </a:pPr>
            <a:r>
              <a:rPr lang="en-GB" sz="2200" dirty="0"/>
              <a:t>In the Ngāpuhi context, the Crown has asked groups of hapū to come together to negotiate region specific redress. The Crown has suggested 6 – 8 Hapū groupings form.</a:t>
            </a:r>
          </a:p>
          <a:p>
            <a:pPr>
              <a:defRPr/>
            </a:pPr>
            <a:r>
              <a:rPr lang="en-GB" sz="2200" dirty="0"/>
              <a:t>The Crown’s preference is that hapū groupings negotiate a regional cultural redress package but all financial and commercial redress be negotiated with all of Ngāpuhi.</a:t>
            </a:r>
          </a:p>
          <a:p>
            <a:pPr>
              <a:defRPr/>
            </a:pPr>
            <a:r>
              <a:rPr lang="en-GB" sz="2200" dirty="0"/>
              <a:t>If [representative body] receives a mandate, we may negotiate some redress with other hapū groupings.</a:t>
            </a:r>
          </a:p>
          <a:p>
            <a:pPr>
              <a:defRPr/>
            </a:pPr>
            <a:r>
              <a:rPr lang="en-GB" sz="2200" dirty="0"/>
              <a:t>All hapū, whānau and Wai claimants are included in the mandate sought from [Hapū grouping]. It also means that [hapū grouping] will seek to negotiate the settlement of all historical Wai claims of these groups. </a:t>
            </a:r>
            <a:endParaRPr lang="en-GB" sz="1700" dirty="0">
              <a:ea typeface="Calibri"/>
              <a:cs typeface="Calibri"/>
            </a:endParaRPr>
          </a:p>
          <a:p>
            <a:pPr>
              <a:defRPr/>
            </a:pPr>
            <a:r>
              <a:rPr lang="en-GB" sz="2200" dirty="0"/>
              <a:t>To be recognised as a mandated body the [Representative body] needs to:</a:t>
            </a:r>
            <a:endParaRPr lang="en-NZ" sz="2200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NZ" sz="1600" dirty="0"/>
              <a:t>provide a claimant definition including </a:t>
            </a:r>
            <a:r>
              <a:rPr lang="en-NZ" sz="1600" b="1" i="1" dirty="0"/>
              <a:t>all</a:t>
            </a:r>
            <a:r>
              <a:rPr lang="en-NZ" sz="1600" dirty="0"/>
              <a:t> hapū, whānau and Wai claims; </a:t>
            </a:r>
            <a:endParaRPr lang="en-NZ" sz="1600" dirty="0">
              <a:ea typeface="Calibri"/>
              <a:cs typeface="Calibri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NZ" sz="1600" dirty="0"/>
              <a:t>be appropriately accountable to the hapū grouping; and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NZ" sz="1600" dirty="0"/>
              <a:t>carry out an open and transparent process to seek a mandate.</a:t>
            </a:r>
          </a:p>
          <a:p>
            <a:pPr>
              <a:defRPr/>
            </a:pPr>
            <a:r>
              <a:rPr lang="en-GB" sz="2200" dirty="0"/>
              <a:t>The Minister for Treaty of Waitangi negotiations has recognised Te Whakaaetanga, Ngāti Hine, and </a:t>
            </a:r>
            <a:r>
              <a:rPr lang="en-GB" sz="2200" dirty="0" err="1"/>
              <a:t>Whangaroa</a:t>
            </a:r>
            <a:r>
              <a:rPr lang="en-GB" sz="2200" dirty="0"/>
              <a:t> Papa Hapū as a Hapū Groupings so far.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F064B-AF80-897A-AB47-11F86EE09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</a:rPr>
              <a:t>Claimant definition and </a:t>
            </a:r>
            <a:r>
              <a:rPr lang="en-US" b="1" dirty="0" err="1">
                <a:solidFill>
                  <a:srgbClr val="C00000"/>
                </a:solidFill>
              </a:rPr>
              <a:t>Wai</a:t>
            </a:r>
            <a:r>
              <a:rPr lang="en-US" b="1" dirty="0">
                <a:solidFill>
                  <a:srgbClr val="C00000"/>
                </a:solidFill>
              </a:rPr>
              <a:t> Claims</a:t>
            </a:r>
            <a:endParaRPr lang="en-NZ" b="1" dirty="0">
              <a:solidFill>
                <a:srgbClr val="C00000"/>
              </a:solidFill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73779D8E-7254-A3B1-0263-C7E866931D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en-NZ" altLang="en-US" dirty="0">
                <a:solidFill>
                  <a:srgbClr val="000000"/>
                </a:solidFill>
                <a:cs typeface="Arial" panose="020B0604020202020204" pitchFamily="34" charset="0"/>
              </a:rPr>
              <a:t>The [Representative body] is seeking a mandate to represent the claims of:</a:t>
            </a:r>
          </a:p>
          <a:p>
            <a:pPr algn="just" eaLnBrk="1" hangingPunct="1"/>
            <a:r>
              <a:rPr lang="en-NZ" altLang="en-US" b="1" dirty="0">
                <a:solidFill>
                  <a:srgbClr val="000000"/>
                </a:solidFill>
                <a:cs typeface="Arial" panose="020B0604020202020204" pitchFamily="34" charset="0"/>
              </a:rPr>
              <a:t>Eponymous or founding ancestor(s): </a:t>
            </a:r>
            <a:r>
              <a:rPr lang="en-NZ" altLang="en-US" dirty="0">
                <a:solidFill>
                  <a:srgbClr val="000000"/>
                </a:solidFill>
                <a:cs typeface="Arial" panose="020B0604020202020204" pitchFamily="34" charset="0"/>
              </a:rPr>
              <a:t>[details]</a:t>
            </a:r>
          </a:p>
          <a:p>
            <a:pPr algn="just" eaLnBrk="1" hangingPunct="1"/>
            <a:r>
              <a:rPr lang="en-NZ" altLang="en-US" b="1" dirty="0">
                <a:solidFill>
                  <a:srgbClr val="000000"/>
                </a:solidFill>
                <a:cs typeface="Arial"/>
              </a:rPr>
              <a:t>Hapū</a:t>
            </a:r>
            <a:r>
              <a:rPr lang="en-NZ" altLang="en-US" dirty="0">
                <a:solidFill>
                  <a:srgbClr val="000000"/>
                </a:solidFill>
                <a:cs typeface="Arial"/>
              </a:rPr>
              <a:t>: [list all hapu]</a:t>
            </a:r>
          </a:p>
          <a:p>
            <a:pPr algn="just" eaLnBrk="1" hangingPunct="1"/>
            <a:r>
              <a:rPr lang="en-NZ" altLang="en-US" b="1" dirty="0">
                <a:solidFill>
                  <a:srgbClr val="000000"/>
                </a:solidFill>
                <a:cs typeface="Arial" panose="020B0604020202020204" pitchFamily="34" charset="0"/>
              </a:rPr>
              <a:t>Marae</a:t>
            </a:r>
            <a:r>
              <a:rPr lang="en-NZ" altLang="en-US" dirty="0">
                <a:solidFill>
                  <a:srgbClr val="000000"/>
                </a:solidFill>
                <a:cs typeface="Arial" panose="020B0604020202020204" pitchFamily="34" charset="0"/>
              </a:rPr>
              <a:t>: [list all marae]</a:t>
            </a:r>
          </a:p>
          <a:p>
            <a:pPr algn="just" eaLnBrk="1" hangingPunct="1"/>
            <a:r>
              <a:rPr lang="en-NZ" altLang="en-US" b="1" dirty="0">
                <a:solidFill>
                  <a:srgbClr val="000000"/>
                </a:solidFill>
                <a:cs typeface="Arial" panose="020B0604020202020204" pitchFamily="34" charset="0"/>
              </a:rPr>
              <a:t>Area of interest</a:t>
            </a:r>
            <a:r>
              <a:rPr lang="en-NZ" altLang="en-US" dirty="0">
                <a:solidFill>
                  <a:srgbClr val="000000"/>
                </a:solidFill>
                <a:cs typeface="Arial" panose="020B0604020202020204" pitchFamily="34" charset="0"/>
              </a:rPr>
              <a:t>: [map or description]</a:t>
            </a:r>
          </a:p>
          <a:p>
            <a:pPr eaLnBrk="1" hangingPunct="1"/>
            <a:r>
              <a:rPr lang="en-NZ" altLang="en-US" b="1" dirty="0">
                <a:solidFill>
                  <a:srgbClr val="000000"/>
                </a:solidFill>
                <a:cs typeface="Arial" panose="020B0604020202020204" pitchFamily="34" charset="0"/>
              </a:rPr>
              <a:t>Wai claims</a:t>
            </a:r>
            <a:r>
              <a:rPr lang="en-NZ" altLang="en-US" dirty="0">
                <a:solidFill>
                  <a:srgbClr val="000000"/>
                </a:solidFill>
                <a:cs typeface="Arial" panose="020B0604020202020204" pitchFamily="34" charset="0"/>
              </a:rPr>
              <a:t>: [list all historical </a:t>
            </a:r>
            <a:r>
              <a:rPr lang="en-NZ" altLang="en-US">
                <a:solidFill>
                  <a:srgbClr val="000000"/>
                </a:solidFill>
                <a:cs typeface="Arial" panose="020B0604020202020204" pitchFamily="34" charset="0"/>
              </a:rPr>
              <a:t>Wai claims for the hapū]</a:t>
            </a:r>
            <a:endParaRPr lang="en-NZ" altLang="en-US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eaLnBrk="1" hangingPunct="1"/>
            <a:endParaRPr lang="en-NZ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BC64856B-B731-C6A5-BD6A-0D38B8A8B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Structure and </a:t>
            </a:r>
            <a:r>
              <a:rPr lang="en-NZ" altLang="en-US" b="1">
                <a:solidFill>
                  <a:srgbClr val="C00000"/>
                </a:solidFill>
              </a:rPr>
              <a:t>Accountability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E641A5A9-73DC-76D9-1015-2096A9388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The representative body is an [type of body].</a:t>
            </a:r>
            <a:endParaRPr lang="en-US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endParaRPr lang="en-US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The decision making process is [x process].</a:t>
            </a:r>
            <a:endParaRPr lang="en-US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The representatives are appointed through [x process].</a:t>
            </a:r>
          </a:p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The representatives can be removed by [x process].</a:t>
            </a:r>
          </a:p>
          <a:p>
            <a:pPr marL="285750" lvl="1" indent="0" algn="just" eaLnBrk="1" hangingPunct="1">
              <a:spcBef>
                <a:spcPts val="100"/>
              </a:spcBef>
              <a:buFont typeface="Arial" charset="0"/>
              <a:buNone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endParaRPr lang="en-US" sz="24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endParaRPr lang="en-US" sz="2400" dirty="0"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E59A7D2-1B03-4264-0CAE-BA6846034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Structure and </a:t>
            </a:r>
            <a:r>
              <a:rPr lang="en-NZ" altLang="en-US" b="1">
                <a:solidFill>
                  <a:srgbClr val="C00000"/>
                </a:solidFill>
              </a:rPr>
              <a:t>Accountability</a:t>
            </a:r>
            <a:endParaRPr lang="en-NZ" alt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9D9C3-5835-2B22-96D3-8F2D68084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lvl="1" indent="-457200" algn="just" eaLnBrk="1" hangingPunct="1">
              <a:spcBef>
                <a:spcPts val="100"/>
              </a:spcBef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The [representative body] will report back to the [hapū grouping] through: [list].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/>
              <a:t>[</a:t>
            </a:r>
            <a:r>
              <a:rPr lang="en-US" sz="2400" dirty="0" err="1"/>
              <a:t>eg</a:t>
            </a:r>
            <a:r>
              <a:rPr lang="en-US" sz="2400" dirty="0"/>
              <a:t>. Hui-a-iwi].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/>
              <a:t>[</a:t>
            </a:r>
            <a:r>
              <a:rPr lang="en-US" sz="2400" dirty="0" err="1"/>
              <a:t>eg</a:t>
            </a:r>
            <a:r>
              <a:rPr lang="en-US" sz="2400" dirty="0"/>
              <a:t>. AGM].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/>
              <a:t>[</a:t>
            </a:r>
            <a:r>
              <a:rPr lang="en-US" sz="2400" dirty="0" err="1"/>
              <a:t>eg</a:t>
            </a:r>
            <a:r>
              <a:rPr lang="en-US" sz="2400" dirty="0"/>
              <a:t>. Marae meetings].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400" dirty="0"/>
              <a:t>[</a:t>
            </a:r>
            <a:r>
              <a:rPr lang="en-US" sz="2400" dirty="0" err="1"/>
              <a:t>eg</a:t>
            </a:r>
            <a:r>
              <a:rPr lang="en-US" sz="2400" dirty="0"/>
              <a:t>. </a:t>
            </a:r>
            <a:r>
              <a:rPr lang="en-US" sz="2400" dirty="0" err="1"/>
              <a:t>Panui</a:t>
            </a:r>
            <a:r>
              <a:rPr lang="en-US" sz="2400" dirty="0"/>
              <a:t>/news-letters/website].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2400" dirty="0"/>
          </a:p>
          <a:p>
            <a:pPr lvl="1" indent="-457200" algn="just" eaLnBrk="1" hangingPunct="1">
              <a:lnSpc>
                <a:spcPct val="80000"/>
              </a:lnSpc>
              <a:spcBef>
                <a:spcPts val="100"/>
              </a:spcBef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The mandate can be removed through [x process].</a:t>
            </a:r>
          </a:p>
          <a:p>
            <a:pPr lvl="1" indent="-457200" algn="just" eaLnBrk="1" hangingPunct="1">
              <a:lnSpc>
                <a:spcPct val="80000"/>
              </a:lnSpc>
              <a:spcBef>
                <a:spcPts val="100"/>
              </a:spcBef>
              <a:buFont typeface="Arial" charset="0"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lvl="1" indent="-457200" algn="just" eaLnBrk="1" hangingPunct="1">
              <a:lnSpc>
                <a:spcPct val="80000"/>
              </a:lnSpc>
              <a:spcBef>
                <a:spcPts val="100"/>
              </a:spcBef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[If appropriate: The hapū withdrawal process is [x] further detail is set out at [x].]</a:t>
            </a:r>
          </a:p>
          <a:p>
            <a:pPr lvl="1" indent="-457200" algn="just" eaLnBrk="1" hangingPunct="1">
              <a:lnSpc>
                <a:spcPct val="80000"/>
              </a:lnSpc>
              <a:spcBef>
                <a:spcPts val="100"/>
              </a:spcBef>
              <a:buFont typeface="Arial" charset="0"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lvl="1" indent="-457200" algn="just" eaLnBrk="1" hangingPunct="1">
              <a:lnSpc>
                <a:spcPct val="80000"/>
              </a:lnSpc>
              <a:spcBef>
                <a:spcPts val="100"/>
              </a:spcBef>
              <a:buFont typeface="Arial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</a:rPr>
              <a:t>The [mandated body] would present an initialed deed of settlement to the claimant community for their ratification.</a:t>
            </a:r>
          </a:p>
          <a:p>
            <a:pPr lvl="1" indent="-457200" algn="just" eaLnBrk="1" hangingPunct="1">
              <a:lnSpc>
                <a:spcPct val="80000"/>
              </a:lnSpc>
              <a:spcBef>
                <a:spcPts val="100"/>
              </a:spcBef>
              <a:buFont typeface="Arial" charset="0"/>
              <a:buChar char="•"/>
              <a:defRPr/>
            </a:pPr>
            <a:endParaRPr lang="en-US" sz="2400" dirty="0">
              <a:solidFill>
                <a:srgbClr val="000000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N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EAD999ED-A722-E662-5155-64D10AD94E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C00000"/>
                </a:solidFill>
              </a:rPr>
              <a:t>The mandate process</a:t>
            </a:r>
            <a:endParaRPr lang="en-NZ" alt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829A-DE16-156C-AEA7-F38048D19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sz="2400" dirty="0"/>
              <a:t>Hui in 2024/2025 in [rohe], [rohe] and [rohe]. Voting takes place by [postal/online/show of hands/secret ballot]. [If appropriate </a:t>
            </a:r>
            <a:r>
              <a:rPr lang="en-NZ" sz="2400" dirty="0" err="1"/>
              <a:t>hapū</a:t>
            </a:r>
            <a:r>
              <a:rPr lang="en-NZ" sz="2400" dirty="0"/>
              <a:t> affiliations will be gathered during the vote.]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NZ" sz="24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NZ" sz="2400" dirty="0"/>
              <a:t>By [x date]: submit Deed of Mandate to Crown.</a:t>
            </a:r>
          </a:p>
          <a:p>
            <a:pPr eaLnBrk="1" hangingPunct="1">
              <a:buFont typeface="Arial" charset="0"/>
              <a:buNone/>
              <a:defRPr/>
            </a:pPr>
            <a:endParaRPr lang="en-NZ" sz="24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NZ" sz="2400" dirty="0"/>
              <a:t>[x date]: Public notification and letters to Wai claimants: submissions, views and enquiries invited.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NZ" sz="24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NZ" sz="2400" dirty="0"/>
              <a:t>[Representative Body] responds to any issues raised in submissions.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NZ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NZ" sz="2400" dirty="0"/>
              <a:t>[x date]: Ministers decide whether to recognise a deed </a:t>
            </a:r>
            <a:r>
              <a:rPr lang="en-NZ" sz="2400"/>
              <a:t>of mandate.</a:t>
            </a:r>
            <a:endParaRPr lang="en-N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D429485-EE20-F728-FA0D-40ABF7B00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altLang="en-US" b="1">
                <a:solidFill>
                  <a:srgbClr val="C00000"/>
                </a:solidFill>
              </a:rPr>
              <a:t>Mandate hui schedule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3104D6BD-C286-16FD-6944-551BC46A39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altLang="en-US"/>
              <a:t>The [Representative body] will hold mandate hui at: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NZ" altLang="en-US" b="1"/>
              <a:t>Venue (1)</a:t>
            </a:r>
            <a:r>
              <a:rPr lang="en-NZ" altLang="en-US"/>
              <a:t>: Date, Time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NZ" altLang="en-US" b="1"/>
              <a:t>Venue (2)</a:t>
            </a:r>
            <a:r>
              <a:rPr lang="en-NZ" altLang="en-US"/>
              <a:t>: Date, Time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NZ" altLang="en-US" b="1"/>
              <a:t>Venue (3)</a:t>
            </a:r>
            <a:r>
              <a:rPr lang="en-NZ" altLang="en-US"/>
              <a:t>: Date, Time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NZ" altLang="en-US" b="1"/>
              <a:t>Venue (4)</a:t>
            </a:r>
            <a:r>
              <a:rPr lang="en-NZ" altLang="en-US"/>
              <a:t>: Date, Time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NZ" altLang="en-US" b="1"/>
              <a:t>Venue (5)</a:t>
            </a:r>
            <a:r>
              <a:rPr lang="en-NZ" altLang="en-US"/>
              <a:t>: Date, Time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A Document" ma:contentTypeID="0x010100ED34B68A674BB04DA00FD8A4AC0430110100CAFC249AC586C04FA6E4FC87EB652C13" ma:contentTypeVersion="16" ma:contentTypeDescription="" ma:contentTypeScope="" ma:versionID="15f22533fe6cccf1879f280ef5a50eb6">
  <xsd:schema xmlns:xsd="http://www.w3.org/2001/XMLSchema" xmlns:xs="http://www.w3.org/2001/XMLSchema" xmlns:p="http://schemas.microsoft.com/office/2006/metadata/properties" xmlns:ns2="bb05db58-e1bb-4619-a3cb-267d54ff541a" xmlns:ns3="20868c9a-34bc-4bd5-9c75-45d0ccddd455" targetNamespace="http://schemas.microsoft.com/office/2006/metadata/properties" ma:root="true" ma:fieldsID="899b96ceb3dc199cc30534543bc0ebbc" ns2:_="" ns3:_="">
    <xsd:import namespace="bb05db58-e1bb-4619-a3cb-267d54ff541a"/>
    <xsd:import namespace="20868c9a-34bc-4bd5-9c75-45d0ccddd455"/>
    <xsd:element name="properties">
      <xsd:complexType>
        <xsd:sequence>
          <xsd:element name="documentManagement">
            <xsd:complexType>
              <xsd:all>
                <xsd:element ref="ns2:k873d574b8354a248e25c8e66def0072" minOccurs="0"/>
                <xsd:element ref="ns2:TaxCatchAll" minOccurs="0"/>
                <xsd:element ref="ns2:TaxCatchAllLabel" minOccurs="0"/>
                <xsd:element ref="ns2:n31fb88da0064ef2b429e6d613d5da5a" minOccurs="0"/>
                <xsd:element ref="ns2:_dlc_DocId" minOccurs="0"/>
                <xsd:element ref="ns2:_dlc_DocIdUrl" minOccurs="0"/>
                <xsd:element ref="ns2:_dlc_DocIdPersistId" minOccurs="0"/>
                <xsd:element ref="ns3:lcf76f155ced4ddcb4097134ff3c332f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2:SharedWithUsers" minOccurs="0"/>
                <xsd:element ref="ns2:SharedWithDetails" minOccurs="0"/>
                <xsd:element ref="ns3:_Flow_SignoffStatu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05db58-e1bb-4619-a3cb-267d54ff541a" elementFormDefault="qualified">
    <xsd:import namespace="http://schemas.microsoft.com/office/2006/documentManagement/types"/>
    <xsd:import namespace="http://schemas.microsoft.com/office/infopath/2007/PartnerControls"/>
    <xsd:element name="k873d574b8354a248e25c8e66def0072" ma:index="8" nillable="true" ma:taxonomy="true" ma:internalName="k873d574b8354a248e25c8e66def0072" ma:taxonomyFieldName="BusinessActivity" ma:displayName="Business Activity" ma:default="" ma:fieldId="{4873d574-b835-4a24-8e25-c8e66def0072}" ma:sspId="e1e2d475-dc97-41b9-a896-027d07f5a0e8" ma:termSetId="7fdcff37-7cb5-40ea-bfab-422af30580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cfcbba6c-dce2-4f47-bda1-5775436c42fb}" ma:internalName="TaxCatchAll" ma:showField="CatchAllData" ma:web="bb05db58-e1bb-4619-a3cb-267d54ff54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cfcbba6c-dce2-4f47-bda1-5775436c42fb}" ma:internalName="TaxCatchAllLabel" ma:readOnly="true" ma:showField="CatchAllDataLabel" ma:web="bb05db58-e1bb-4619-a3cb-267d54ff54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31fb88da0064ef2b429e6d613d5da5a" ma:index="12" nillable="true" ma:taxonomy="true" ma:internalName="n31fb88da0064ef2b429e6d613d5da5a" ma:taxonomyFieldName="DocumentType" ma:displayName="Document Type" ma:default="" ma:fieldId="{731fb88d-a006-4ef2-b429-e6d613d5da5a}" ma:sspId="e1e2d475-dc97-41b9-a896-027d07f5a0e8" ma:termSetId="9a0f1dcf-5ff3-4310-bcf0-a07d8c5519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868c9a-34bc-4bd5-9c75-45d0ccddd455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1e2d475-dc97-41b9-a896-027d07f5a0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7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30" nillable="true" ma:displayName="Sign-off status" ma:internalName="Sign_x002d_off_x0020_status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31fb88da0064ef2b429e6d613d5da5a xmlns="bb05db58-e1bb-4619-a3cb-267d54ff541a">
      <Terms xmlns="http://schemas.microsoft.com/office/infopath/2007/PartnerControls"/>
    </n31fb88da0064ef2b429e6d613d5da5a>
    <_Flow_SignoffStatus xmlns="20868c9a-34bc-4bd5-9c75-45d0ccddd455" xsi:nil="true"/>
    <lcf76f155ced4ddcb4097134ff3c332f xmlns="20868c9a-34bc-4bd5-9c75-45d0ccddd455">
      <Terms xmlns="http://schemas.microsoft.com/office/infopath/2007/PartnerControls"/>
    </lcf76f155ced4ddcb4097134ff3c332f>
    <TaxCatchAll xmlns="bb05db58-e1bb-4619-a3cb-267d54ff541a" xsi:nil="true"/>
    <k873d574b8354a248e25c8e66def0072 xmlns="bb05db58-e1bb-4619-a3cb-267d54ff541a">
      <Terms xmlns="http://schemas.microsoft.com/office/infopath/2007/PartnerControls"/>
    </k873d574b8354a248e25c8e66def0072>
    <_dlc_DocId xmlns="bb05db58-e1bb-4619-a3cb-267d54ff541a">AFMEW7UZ5C3M-785065503-2361467</_dlc_DocId>
    <_dlc_DocIdUrl xmlns="bb05db58-e1bb-4619-a3cb-267d54ff541a">
      <Url>https://ministryofjusticenz.sharepoint.com/sites/TAWP/_layouts/15/DocIdRedir.aspx?ID=AFMEW7UZ5C3M-785065503-2361467</Url>
      <Description>AFMEW7UZ5C3M-785065503-2361467</Description>
    </_dlc_DocIdUrl>
  </documentManagement>
</p:properties>
</file>

<file path=customXml/itemProps1.xml><?xml version="1.0" encoding="utf-8"?>
<ds:datastoreItem xmlns:ds="http://schemas.openxmlformats.org/officeDocument/2006/customXml" ds:itemID="{80E15054-3A62-4B0A-B4CE-BABCAB5062D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D35B16B-7860-42F2-8C18-A3A2F77B0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5C3830-D4E1-4891-90AB-8CE9788033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05db58-e1bb-4619-a3cb-267d54ff541a"/>
    <ds:schemaRef ds:uri="20868c9a-34bc-4bd5-9c75-45d0ccddd4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DA8D03E-1D54-4CAB-AB44-E8891D88FFA6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69BAAA4A-83A2-4FBD-8F6B-7B868D033D28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bb05db58-e1bb-4619-a3cb-267d54ff541a"/>
    <ds:schemaRef ds:uri="http://schemas.microsoft.com/office/infopath/2007/PartnerControls"/>
    <ds:schemaRef ds:uri="http://schemas.openxmlformats.org/package/2006/metadata/core-properties"/>
    <ds:schemaRef ds:uri="20868c9a-34bc-4bd5-9c75-45d0ccddd45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3125</TotalTime>
  <Words>783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[Representative Body]  Mandate Information for Treaty Settlement Negotiations</vt:lpstr>
      <vt:lpstr>Agenda</vt:lpstr>
      <vt:lpstr>Purpose of mandate hui</vt:lpstr>
      <vt:lpstr>Crown settlement policy</vt:lpstr>
      <vt:lpstr>Claimant definition and Wai Claims</vt:lpstr>
      <vt:lpstr>Structure and Accountability</vt:lpstr>
      <vt:lpstr>Structure and Accountability</vt:lpstr>
      <vt:lpstr>The mandate process</vt:lpstr>
      <vt:lpstr>Mandate hui schedule</vt:lpstr>
      <vt:lpstr>Questions?</vt:lpstr>
      <vt:lpstr> Voting: Mandate Resolution </vt:lpstr>
      <vt:lpstr>Mihi Whakamutunga</vt:lpstr>
    </vt:vector>
  </TitlesOfParts>
  <Company>Ministry of Justice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[Representative Body] Provisional Authority</dc:title>
  <dc:creator>MEYERGE</dc:creator>
  <cp:lastModifiedBy>Anderson, Rebecca</cp:lastModifiedBy>
  <cp:revision>137</cp:revision>
  <dcterms:created xsi:type="dcterms:W3CDTF">2012-08-02T22:56:00Z</dcterms:created>
  <dcterms:modified xsi:type="dcterms:W3CDTF">2025-03-02T23:03:52Z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AFMEW7UZ5C3M-785065503-2300853</vt:lpwstr>
  </property>
  <property fmtid="{D5CDD505-2E9C-101B-9397-08002B2CF9AE}" pid="3" name="_dlc_DocIdItemGuid">
    <vt:lpwstr>bfebca50-1bb3-45b2-bb69-9f14c73bd8b6</vt:lpwstr>
  </property>
  <property fmtid="{D5CDD505-2E9C-101B-9397-08002B2CF9AE}" pid="4" name="_dlc_DocIdUrl">
    <vt:lpwstr>https://ministryofjusticenz.sharepoint.com/sites/TAWP/_layouts/15/DocIdRedir.aspx?ID=AFMEW7UZ5C3M-785065503-2300853, AFMEW7UZ5C3M-785065503-2300853</vt:lpwstr>
  </property>
  <property fmtid="{D5CDD505-2E9C-101B-9397-08002B2CF9AE}" pid="5" name="n31fb88da0064ef2b429e6d613d5da5a">
    <vt:lpwstr/>
  </property>
  <property fmtid="{D5CDD505-2E9C-101B-9397-08002B2CF9AE}" pid="6" name="Sign-off status">
    <vt:lpwstr/>
  </property>
  <property fmtid="{D5CDD505-2E9C-101B-9397-08002B2CF9AE}" pid="7" name="lcf76f155ced4ddcb4097134ff3c332f">
    <vt:lpwstr/>
  </property>
  <property fmtid="{D5CDD505-2E9C-101B-9397-08002B2CF9AE}" pid="8" name="TaxCatchAll">
    <vt:lpwstr/>
  </property>
  <property fmtid="{D5CDD505-2E9C-101B-9397-08002B2CF9AE}" pid="9" name="k873d574b8354a248e25c8e66def0072">
    <vt:lpwstr/>
  </property>
  <property fmtid="{D5CDD505-2E9C-101B-9397-08002B2CF9AE}" pid="10" name="DocumentType">
    <vt:lpwstr/>
  </property>
  <property fmtid="{D5CDD505-2E9C-101B-9397-08002B2CF9AE}" pid="11" name="MediaServiceImageTags">
    <vt:lpwstr/>
  </property>
  <property fmtid="{D5CDD505-2E9C-101B-9397-08002B2CF9AE}" pid="12" name="BusinessActivity">
    <vt:lpwstr/>
  </property>
  <property fmtid="{D5CDD505-2E9C-101B-9397-08002B2CF9AE}" pid="13" name="ContentTypeId">
    <vt:lpwstr>0x010100ED34B68A674BB04DA00FD8A4AC0430110100CAFC249AC586C04FA6E4FC87EB652C13</vt:lpwstr>
  </property>
</Properties>
</file>